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69" r:id="rId3"/>
    <p:sldId id="271" r:id="rId4"/>
    <p:sldId id="257" r:id="rId5"/>
    <p:sldId id="258" r:id="rId6"/>
    <p:sldId id="268" r:id="rId7"/>
    <p:sldId id="270" r:id="rId8"/>
    <p:sldId id="273" r:id="rId9"/>
    <p:sldId id="272" r:id="rId10"/>
    <p:sldId id="260" r:id="rId11"/>
    <p:sldId id="259" r:id="rId12"/>
    <p:sldId id="261" r:id="rId13"/>
    <p:sldId id="274" r:id="rId14"/>
    <p:sldId id="263" r:id="rId15"/>
    <p:sldId id="265" r:id="rId16"/>
    <p:sldId id="275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59834911940355E-2"/>
          <c:y val="5.0507223295455331E-2"/>
          <c:w val="0.9361551409334703"/>
          <c:h val="0.8803011855204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OKCoin</c:v>
                </c:pt>
                <c:pt idx="1">
                  <c:v>Huobi</c:v>
                </c:pt>
                <c:pt idx="2">
                  <c:v>BTCChina</c:v>
                </c:pt>
                <c:pt idx="3">
                  <c:v>Bitfinex</c:v>
                </c:pt>
                <c:pt idx="4">
                  <c:v>Bitstamp</c:v>
                </c:pt>
                <c:pt idx="5">
                  <c:v>BTC-e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1849.8</c:v>
                </c:pt>
                <c:pt idx="1">
                  <c:v>1718.9</c:v>
                </c:pt>
                <c:pt idx="2">
                  <c:v>143.69999999999999</c:v>
                </c:pt>
                <c:pt idx="3">
                  <c:v>70.400000000000006</c:v>
                </c:pt>
                <c:pt idx="4">
                  <c:v>25.1</c:v>
                </c:pt>
                <c:pt idx="5">
                  <c:v>18.8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167360"/>
        <c:axId val="73168384"/>
      </c:barChart>
      <c:catAx>
        <c:axId val="6916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168384"/>
        <c:crosses val="autoZero"/>
        <c:auto val="1"/>
        <c:lblAlgn val="ctr"/>
        <c:lblOffset val="100"/>
        <c:noMultiLvlLbl val="0"/>
      </c:catAx>
      <c:valAx>
        <c:axId val="731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16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18DFA-6802-4FAF-AAFD-79668367AECC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A6CC-0395-43E6-88F6-96CF82745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6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BE084CC-432F-4423-96E4-15100E4251CE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BE084CC-432F-4423-96E4-15100E4251CE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5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2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5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9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5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0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9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6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3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2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7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7DB2-9EDE-4396-8284-1C58DEC64B55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6A3D-E0F2-4F98-83D9-BA2FBA378E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6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oneynews.ru/news/19135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hkolazhizni.ru/money/articles/74279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691px-Map_Of_Belarus_blank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8261351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2276872"/>
            <a:ext cx="11074400" cy="20882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Криптовалюты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 крипто-деривативы как новые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сегменты финансового рынка</a:t>
            </a:r>
            <a:endParaRPr lang="en-US" sz="3200" dirty="0">
              <a:solidFill>
                <a:srgbClr val="C6531A"/>
              </a:solidFill>
              <a:latin typeface="Helvetica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5157192"/>
            <a:ext cx="10551584" cy="131980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Янина Быковская</a:t>
            </a:r>
            <a:endParaRPr 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Минск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13 апреля </a:t>
            </a:r>
            <a:r>
              <a:rPr lang="en-US" dirty="0" smtClean="0">
                <a:solidFill>
                  <a:schemeClr val="tx1"/>
                </a:solidFill>
              </a:rPr>
              <a:t>201</a:t>
            </a: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0" y="174060"/>
            <a:ext cx="1890513" cy="143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1" y="118157"/>
            <a:ext cx="2007243" cy="151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99" y="272857"/>
            <a:ext cx="1920213" cy="121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referatdb.ru/pars_docs/refs/250/249136/249136_html_364a19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6" y="256080"/>
            <a:ext cx="1816100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8" y="0"/>
            <a:ext cx="12175102" cy="6858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 каким индикаторам можно оценить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уровень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развития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криптовалютного рынка в той или иной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стране?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Нами были выбраны следующие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показатели: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количества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расчетных биткоин-узлов (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криптобирж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);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2) доля стартапов к общему числу стартапов в мире;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3)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доля страны в мировом рынке биткоин или всех криптовалют;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4)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оборот криптовалют в процентах к ВВП.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2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225" y="5978167"/>
            <a:ext cx="11637604" cy="60494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Рис. 1. Количество расчетных биткоин-узлов, единиц на 1 млн. человек.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44" y="2180407"/>
            <a:ext cx="6538773" cy="386528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6550223"/>
            <a:ext cx="403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dirty="0"/>
              <a:t>Источник</a:t>
            </a:r>
            <a:r>
              <a:rPr lang="en-US" sz="1400" dirty="0"/>
              <a:t>:</a:t>
            </a:r>
            <a:r>
              <a:rPr lang="ru-RU" sz="1400" dirty="0"/>
              <a:t> </a:t>
            </a:r>
            <a:r>
              <a:rPr lang="ru-RU" sz="1400" dirty="0" smtClean="0"/>
              <a:t>Собственная разработка</a:t>
            </a:r>
            <a:endParaRPr lang="en-US" sz="1400" dirty="0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2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3682" y="0"/>
            <a:ext cx="11588318" cy="2086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Б</a:t>
            </a:r>
            <a:r>
              <a:rPr lang="be-BY" sz="2400" dirty="0" smtClean="0"/>
              <a:t>ольше </a:t>
            </a:r>
            <a:r>
              <a:rPr lang="be-BY" sz="2400" dirty="0"/>
              <a:t>всего расчетных биткоин-узлов размещено в Нидерландах </a:t>
            </a:r>
            <a:r>
              <a:rPr lang="ru-RU" sz="2400" dirty="0"/>
              <a:t>– 18</a:t>
            </a:r>
            <a:r>
              <a:rPr lang="be-BY" sz="2400" dirty="0"/>
              <a:t> расчетных узлов на 1 млн. жителей. </a:t>
            </a:r>
            <a:r>
              <a:rPr lang="ru-RU" sz="2400" dirty="0"/>
              <a:t>В других странах д</a:t>
            </a:r>
            <a:r>
              <a:rPr lang="be-BY" sz="2400" dirty="0"/>
              <a:t>ля сравнения – в Латвии (1</a:t>
            </a:r>
            <a:r>
              <a:rPr lang="ru-RU" sz="2400" dirty="0"/>
              <a:t>1</a:t>
            </a:r>
            <a:r>
              <a:rPr lang="be-BY" sz="2400" dirty="0"/>
              <a:t>), </a:t>
            </a:r>
            <a:r>
              <a:rPr lang="ru-RU" sz="2400" dirty="0"/>
              <a:t>Литве, Норвегии, Финляндии, Швейцарии </a:t>
            </a:r>
            <a:r>
              <a:rPr lang="be-BY" sz="2400" dirty="0"/>
              <a:t>(</a:t>
            </a:r>
            <a:r>
              <a:rPr lang="ru-RU" sz="2400" dirty="0"/>
              <a:t>9</a:t>
            </a:r>
            <a:r>
              <a:rPr lang="be-BY" sz="2400" dirty="0"/>
              <a:t>), </a:t>
            </a:r>
            <a:r>
              <a:rPr lang="ru-RU" sz="2400" dirty="0"/>
              <a:t>Словении</a:t>
            </a:r>
            <a:r>
              <a:rPr lang="be-BY" sz="2400" dirty="0"/>
              <a:t>, Эстонии (8), </a:t>
            </a:r>
            <a:r>
              <a:rPr lang="ru-RU" sz="2400" dirty="0"/>
              <a:t>Швеции, Сингапуре (7), США, Великобритании (5).  В странах ЕАЭС –  </a:t>
            </a:r>
            <a:r>
              <a:rPr lang="be-BY" sz="2400" dirty="0" smtClean="0"/>
              <a:t>России, </a:t>
            </a:r>
            <a:r>
              <a:rPr lang="ru-RU" sz="2400" dirty="0"/>
              <a:t>в</a:t>
            </a:r>
            <a:r>
              <a:rPr lang="be-BY" sz="2400" dirty="0"/>
              <a:t> Казахстане (</a:t>
            </a:r>
            <a:r>
              <a:rPr lang="ru-RU" sz="2400" dirty="0"/>
              <a:t>&lt;1</a:t>
            </a:r>
            <a:r>
              <a:rPr lang="be-BY" sz="2400" dirty="0"/>
              <a:t>)</a:t>
            </a:r>
            <a:r>
              <a:rPr lang="ru-RU" sz="2400" dirty="0"/>
              <a:t>. В Китае, Южной Корее, Японии, Таиланде (&lt;1</a:t>
            </a:r>
            <a:r>
              <a:rPr lang="ru-RU" sz="2400" dirty="0" smtClean="0"/>
              <a:t>).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Беларуси имеется один расчетный узел на 1 млн. жителей.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Helvetica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9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4" y="5912528"/>
            <a:ext cx="12129856" cy="5304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Рис. 2. Количество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зарегистрированных стартапов в биткоин-индустрии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11" y="2338989"/>
            <a:ext cx="60769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6550223"/>
            <a:ext cx="403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dirty="0"/>
              <a:t>Источник</a:t>
            </a:r>
            <a:r>
              <a:rPr lang="en-US" sz="1400" dirty="0"/>
              <a:t>:</a:t>
            </a:r>
            <a:r>
              <a:rPr lang="ru-RU" sz="1400" dirty="0"/>
              <a:t> </a:t>
            </a:r>
            <a:r>
              <a:rPr lang="ru-RU" sz="1400" dirty="0" smtClean="0"/>
              <a:t>Собственная разработка</a:t>
            </a:r>
            <a:endParaRPr lang="en-US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1"/>
            <a:ext cx="12192000" cy="23389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      </a:t>
            </a:r>
            <a:r>
              <a:rPr lang="ru-RU" sz="2400" dirty="0"/>
              <a:t>Индустрия биткоин еще достаточно молодая, и в ней много стартапов. Если </a:t>
            </a:r>
            <a:r>
              <a:rPr lang="ru-RU" sz="2400" dirty="0" smtClean="0"/>
              <a:t>скорректировать данные по числу стартапов на </a:t>
            </a:r>
            <a:r>
              <a:rPr lang="ru-RU" sz="2400" dirty="0"/>
              <a:t>размер доли населения страны в мире, приняв при этом долю населения США в мире за 100%, то получится, что лидерами являются Ирландия (28,6%), Сингапур (26,6%), Великобритания (10,1%), Норвегия (10,0%) и Финляндия (9,4%). Именно в этих странах созданы наилучшие условия и наблюдается наивысшая активность по регистрации стартапов в биткоин-индустрии.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Helvetica" charset="0"/>
              <a:ea typeface="ＭＳ Ｐゴシック" pitchFamily="34" charset="-128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-2843" y="0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2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6550223"/>
            <a:ext cx="4038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400" dirty="0"/>
              <a:t>Источник</a:t>
            </a:r>
            <a:r>
              <a:rPr lang="en-US" sz="1400" dirty="0"/>
              <a:t>:</a:t>
            </a:r>
            <a:r>
              <a:rPr lang="ru-RU" sz="1400" dirty="0"/>
              <a:t> </a:t>
            </a:r>
            <a:r>
              <a:rPr lang="ru-RU" sz="1400" dirty="0" smtClean="0"/>
              <a:t>Собственная </a:t>
            </a:r>
            <a:r>
              <a:rPr lang="ru-RU" sz="1400" dirty="0" err="1" smtClean="0"/>
              <a:t>разработа</a:t>
            </a:r>
            <a:endParaRPr lang="en-US" sz="1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-1"/>
            <a:ext cx="12192000" cy="33468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      </a:t>
            </a:r>
          </a:p>
          <a:p>
            <a:endParaRPr lang="ru-RU" sz="2400" dirty="0"/>
          </a:p>
          <a:p>
            <a:endParaRPr lang="ru-RU" sz="2400" dirty="0" smtClean="0"/>
          </a:p>
          <a:p>
            <a:pPr algn="l"/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Показатели –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«доля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страны в мировом рынке биткоин или всех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криптовалют» и «оборот криптовалют в процентах к ВВП»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Helvetica" charset="0"/>
              <a:ea typeface="ＭＳ Ｐゴシック" pitchFamily="34" charset="-128"/>
            </a:endParaRPr>
          </a:p>
          <a:p>
            <a:pPr algn="l"/>
            <a:r>
              <a:rPr lang="ru-RU" sz="2400" dirty="0" smtClean="0">
                <a:latin typeface="Helvetica" charset="0"/>
                <a:ea typeface="ＭＳ Ｐゴシック" pitchFamily="34" charset="-128"/>
              </a:rPr>
              <a:t>Нам удалось найти данные по этому показателю только по Австралии. </a:t>
            </a:r>
            <a:r>
              <a:rPr lang="ru-RU" sz="2400" dirty="0" smtClean="0"/>
              <a:t>Так, </a:t>
            </a:r>
            <a:r>
              <a:rPr lang="ru-RU" sz="2400" dirty="0"/>
              <a:t>на долю Австралии приходится около 7% всего мирового </a:t>
            </a:r>
            <a:r>
              <a:rPr lang="ru-RU" sz="2400" dirty="0" smtClean="0"/>
              <a:t>рынка биткоин. </a:t>
            </a:r>
            <a:r>
              <a:rPr lang="ru-RU" sz="2400" dirty="0"/>
              <a:t>При этом оборот </a:t>
            </a:r>
            <a:r>
              <a:rPr lang="ru-RU" sz="2400" dirty="0" smtClean="0"/>
              <a:t>криптовалюты биткоин </a:t>
            </a:r>
            <a:r>
              <a:rPr lang="ru-RU" sz="2400" dirty="0"/>
              <a:t>в Австралии в пересчете на фиатную валюту составлял в 2014 г. – 5 млрд. долл. США или 0,4% к ВВП.</a:t>
            </a:r>
            <a:r>
              <a:rPr lang="ru-RU" sz="2400" dirty="0"/>
              <a:t> </a:t>
            </a:r>
            <a:r>
              <a:rPr lang="ru-RU" sz="2400" dirty="0" smtClean="0"/>
              <a:t>Источник: </a:t>
            </a:r>
            <a:r>
              <a:rPr lang="ru-RU" sz="2400" dirty="0" smtClean="0">
                <a:hlinkClick r:id="rId2"/>
              </a:rPr>
              <a:t>http</a:t>
            </a:r>
            <a:r>
              <a:rPr lang="ru-RU" sz="2400" dirty="0">
                <a:hlinkClick r:id="rId2"/>
              </a:rPr>
              <a:t>://moneynews.ru/news/19135/</a:t>
            </a:r>
            <a:endParaRPr lang="ru-RU" sz="2400" dirty="0"/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  <a:latin typeface="Helvetica" charset="0"/>
              <a:ea typeface="ＭＳ Ｐゴシック" pitchFamily="34" charset="-128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-2843" y="0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2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876" y="-1"/>
            <a:ext cx="11185124" cy="40304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Пока ряд стран запрещают или ограничивают использование криптовалют и биткоина, другие страны пытаются захватить лидерство и уйти вперед в этой области. Они видят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криптовалютах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новый сегмент финансового рынка, например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крипто-деривативы. Кроме того, они внедряют технологию блокчейна, на которой функционируют криптовалюты, в разные области экономики, начиная от банков и заканчивая электронным правительством. Поэтому они, наоборот, содействуют привлечению инвестиций в развитие соответствующей инфраструктуры и индустрии биткоин.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39340"/>
            <a:ext cx="12192000" cy="2818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Примеры:</a:t>
            </a:r>
          </a:p>
          <a:p>
            <a:pPr marL="0" indent="0">
              <a:buNone/>
            </a:pPr>
            <a:r>
              <a:rPr lang="be-BY" b="1" dirty="0"/>
              <a:t>Три </a:t>
            </a:r>
            <a:r>
              <a:rPr lang="be-BY" b="1" dirty="0"/>
              <a:t>крупнейших банка в Нидерландах (ABN Amro, ING и Rabobank) исследуют возможность использования технологии блокчейн для своих платежных </a:t>
            </a:r>
            <a:r>
              <a:rPr lang="be-BY" b="1" dirty="0"/>
              <a:t>систем;</a:t>
            </a:r>
          </a:p>
          <a:p>
            <a:pPr marL="0" indent="0">
              <a:buNone/>
            </a:pPr>
            <a:r>
              <a:rPr lang="be-BY" b="1" dirty="0"/>
              <a:t>В Японии крипто</a:t>
            </a:r>
            <a:r>
              <a:rPr lang="ru-RU" b="1" dirty="0"/>
              <a:t>-</a:t>
            </a:r>
            <a:r>
              <a:rPr lang="be-BY" b="1" dirty="0"/>
              <a:t>биржа Quione заключила соглашение с платежной системой Econtext, что делает возможным расплачиваться биткоинами.</a:t>
            </a:r>
            <a:endParaRPr lang="ru-RU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12567" y="0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3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"/>
            <a:ext cx="11288697" cy="169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Уязвимость криптовалют может быть обусловлена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двумя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основными аспектами: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sz="3200" b="1" dirty="0" err="1" smtClean="0"/>
              <a:t>Криптовалюта</a:t>
            </a:r>
            <a:r>
              <a:rPr lang="ru-RU" sz="3200" b="1" dirty="0" smtClean="0"/>
              <a:t> может считаться не самым надежным способом хранения и передачи денег</a:t>
            </a:r>
            <a:r>
              <a:rPr lang="ru-RU" sz="3200" b="1" dirty="0"/>
              <a:t>. На рынке </a:t>
            </a:r>
            <a:r>
              <a:rPr lang="ru-RU" sz="3200" b="1" dirty="0" err="1"/>
              <a:t>Bitcoin</a:t>
            </a:r>
            <a:r>
              <a:rPr lang="ru-RU" sz="3200" b="1" dirty="0"/>
              <a:t> случаются пузыри, подобные тем, что случились в 2011 и 2013 годах</a:t>
            </a:r>
            <a:r>
              <a:rPr lang="ru-RU" sz="3200" b="1" dirty="0" smtClean="0"/>
              <a:t>. Поэтому как средство сбережения и расчетов биткоин несет в себе риски. Но с другой стороны – работа с рисками – это основная сфера деятельности банков и небанковских финансовых организаций.</a:t>
            </a:r>
            <a:endParaRPr lang="ru-RU" sz="3200" b="1" dirty="0"/>
          </a:p>
          <a:p>
            <a:pPr marL="514350" indent="-514350">
              <a:buAutoNum type="arabicParenR"/>
            </a:pPr>
            <a:r>
              <a:rPr lang="ru-RU" sz="3200" b="1" dirty="0" smtClean="0"/>
              <a:t>Биржи</a:t>
            </a:r>
            <a:r>
              <a:rPr lang="ru-RU" sz="3200" b="1" dirty="0" smtClean="0"/>
              <a:t>, на которых происходит торговля криптовалютами, периодически подвергаются </a:t>
            </a:r>
            <a:r>
              <a:rPr lang="ru-RU" sz="3200" b="1" dirty="0" err="1" smtClean="0"/>
              <a:t>DDoS</a:t>
            </a:r>
            <a:r>
              <a:rPr lang="ru-RU" sz="3200" b="1" dirty="0" smtClean="0"/>
              <a:t>-атакам, включая очень мощные</a:t>
            </a:r>
            <a:r>
              <a:rPr lang="ru-RU" sz="3200" b="1" dirty="0" smtClean="0"/>
              <a:t>. Эта проблема также решаемая.</a:t>
            </a:r>
            <a:endParaRPr lang="ru-RU" sz="3200" b="1" dirty="0" smtClean="0"/>
          </a:p>
          <a:p>
            <a:pPr marL="0" indent="0">
              <a:buNone/>
            </a:pP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12567" y="0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3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1288697" cy="23703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Многих, в том числе Нацбанк Беларуси, беспокоит вопрос: способны ли криптовалюты составить конкуренцию национальным деньгам? Ведь именно в качестве такой альтернативы они замышлялись, по признанию,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Накомото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49731"/>
            <a:ext cx="12192000" cy="37996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На наш взгляд, нет не смогут. И это главная их проблема. Несмотря на то, что эмиссия биткоина ограничена, но ее все равно никто не контролирует относительно той массы товаров и услуг, которую он обслуживает. То есть не выполняется монетарное правило, за выполнением которого пусть и не всегда, но следят центральные банки стран. Центральные банки научились регулировать денежную массу, осуществлять монетарное </a:t>
            </a:r>
            <a:r>
              <a:rPr lang="ru-RU" sz="3200" b="1" dirty="0" err="1" smtClean="0"/>
              <a:t>таргетирование</a:t>
            </a:r>
            <a:r>
              <a:rPr lang="ru-RU" sz="3200" b="1" dirty="0" smtClean="0"/>
              <a:t>. Создатели биткоина сделать это не смогут. Поэтому биткоин и криптовалюты останутся как явление в мировой финансовой системе, но больше как инвестиционный актив, нежели как платежное средство. Исходя из этого мы и рекомендуем выстраивать Нацбанку Беларуси свою позицию в отношении криптовалют.</a:t>
            </a:r>
            <a:endParaRPr lang="ru-RU" sz="3200" b="1" dirty="0" smtClean="0"/>
          </a:p>
          <a:p>
            <a:pPr marL="0" indent="0">
              <a:buNone/>
            </a:pP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12567" y="0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3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691px-Map_Of_Belarus_blank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8261351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2276872"/>
            <a:ext cx="11074400" cy="20882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Криптовалюты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 крипто-деривативы как новые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сегменты финансового рынка</a:t>
            </a:r>
            <a:endParaRPr lang="en-US" sz="3200" dirty="0">
              <a:solidFill>
                <a:srgbClr val="C6531A"/>
              </a:solidFill>
              <a:latin typeface="Helvetica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5157192"/>
            <a:ext cx="10551584" cy="131980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Янина Быковская</a:t>
            </a:r>
            <a:endParaRPr lang="ru-RU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>Минск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13 апреля </a:t>
            </a:r>
            <a:r>
              <a:rPr lang="en-US" dirty="0" smtClean="0">
                <a:solidFill>
                  <a:schemeClr val="tx1"/>
                </a:solidFill>
              </a:rPr>
              <a:t>201</a:t>
            </a:r>
            <a:r>
              <a:rPr lang="ru-RU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0" y="174060"/>
            <a:ext cx="1890513" cy="143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1" y="118157"/>
            <a:ext cx="2007243" cy="151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99" y="272857"/>
            <a:ext cx="1920213" cy="121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referatdb.ru/pars_docs/refs/250/249136/249136_html_364a19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6" y="256080"/>
            <a:ext cx="1816100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157" y="1992"/>
            <a:ext cx="12217157" cy="618696"/>
          </a:xfrm>
        </p:spPr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sz="3200" dirty="0" smtClean="0"/>
              <a:t>Введение (</a:t>
            </a:r>
            <a:r>
              <a:rPr lang="en-US" sz="3200" dirty="0" smtClean="0"/>
              <a:t>Introduction</a:t>
            </a:r>
            <a:r>
              <a:rPr lang="ru-RU" sz="3200" dirty="0" smtClean="0"/>
              <a:t>)</a:t>
            </a:r>
            <a:endParaRPr lang="en-US" sz="3000" b="1" dirty="0">
              <a:solidFill>
                <a:srgbClr val="C6531A"/>
              </a:solidFill>
              <a:latin typeface="Helvetica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12192000" cy="1846318"/>
          </a:xfrm>
        </p:spPr>
        <p:txBody>
          <a:bodyPr anchor="ctr"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Данное исследование выполнено </a:t>
            </a:r>
            <a:r>
              <a:rPr lang="ru-RU" sz="3000" dirty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по заказу 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управления исследований Национального банка Республики Беларуси </a:t>
            </a:r>
            <a:r>
              <a:rPr lang="en-US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(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Минск, Беларусь). 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Нацбанк заказал </a:t>
            </a:r>
            <a:r>
              <a:rPr lang="en-US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CASE Belarus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 подготовить аналитическую записку на эту тему </a:t>
            </a:r>
            <a:r>
              <a:rPr lang="ru-RU" sz="3000" dirty="0" smtClean="0">
                <a:solidFill>
                  <a:srgbClr val="0070C0"/>
                </a:solidFill>
                <a:latin typeface="Helvetica" charset="0"/>
                <a:ea typeface="ＭＳ Ｐゴシック" pitchFamily="34" charset="-128"/>
              </a:rPr>
              <a:t>по следующему плану</a:t>
            </a: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:</a:t>
            </a:r>
            <a:endParaRPr lang="ru-RU" sz="3000" dirty="0" smtClean="0">
              <a:solidFill>
                <a:srgbClr val="C6531A"/>
              </a:solidFill>
              <a:latin typeface="Helvetica" charset="0"/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" y="2707688"/>
            <a:ext cx="6134663" cy="34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329778" y="2494625"/>
            <a:ext cx="5761607" cy="4265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1. Оценка </a:t>
            </a:r>
            <a:r>
              <a:rPr lang="ru-RU" sz="3200" b="1" dirty="0">
                <a:solidFill>
                  <a:srgbClr val="0070C0"/>
                </a:solidFill>
              </a:rPr>
              <a:t>уровня и потенциала развития рынка криптовалют в качестве сегмента финансового рынка в Беларуси и в других </a:t>
            </a:r>
            <a:r>
              <a:rPr lang="ru-RU" sz="3200" b="1" dirty="0" smtClean="0">
                <a:solidFill>
                  <a:srgbClr val="0070C0"/>
                </a:solidFill>
              </a:rPr>
              <a:t>странах.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2. Имеющийся опыт иностранных государств по регулированию криптовалют (в том числе функции центральных банков в данной сфере).</a:t>
            </a:r>
            <a:endParaRPr lang="ru-RU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3. Определение наиболее эффективных инструментов, механизмов и подходов по регулированию криптовалют. </a:t>
            </a:r>
            <a:endParaRPr lang="ru-RU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4. Возможность применения лучшего международного опыта по регулированию криптовалют в Беларуси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5. Установить содержание мер, принимаемых для обеспечения прозрачности деятельности и финансовой устойчивости присутствующих на рынке криптовалют субъектов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I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157" y="1992"/>
            <a:ext cx="12217157" cy="618696"/>
          </a:xfrm>
        </p:spPr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sz="3200" dirty="0" smtClean="0"/>
              <a:t>Введение (</a:t>
            </a:r>
            <a:r>
              <a:rPr lang="en-US" sz="3200" dirty="0" smtClean="0"/>
              <a:t>Introduction</a:t>
            </a:r>
            <a:r>
              <a:rPr lang="ru-RU" sz="3200" dirty="0" smtClean="0"/>
              <a:t>)</a:t>
            </a:r>
            <a:endParaRPr lang="en-US" sz="3000" b="1" dirty="0">
              <a:solidFill>
                <a:srgbClr val="C6531A"/>
              </a:solidFill>
              <a:latin typeface="Helvetica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5"/>
            <a:ext cx="12192000" cy="2521019"/>
          </a:xfrm>
        </p:spPr>
        <p:txBody>
          <a:bodyPr anchor="ctr"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000" dirty="0" smtClean="0">
                <a:solidFill>
                  <a:srgbClr val="C6531A"/>
                </a:solidFill>
                <a:latin typeface="Helvetica" charset="0"/>
                <a:ea typeface="ＭＳ Ｐゴシック" pitchFamily="34" charset="-128"/>
              </a:rPr>
              <a:t>Нацбанк заказал данное исследование, поскольку в текущем году собирается разработать нормативно-законодательный акт, который будет регулировать эту сферу. И перед тем, как этот акт разработать, Нацбанку нужно определиться, как относиться к этому новому явлению. Но то, что Нацбанк относится к нему серьезно свидетельствует то, что в нем появился отдел, состоящий из 3-х специалистов, которые будут заниматься только вопросами криптовалют.</a:t>
            </a:r>
            <a:endParaRPr lang="ru-RU" sz="3000" dirty="0" smtClean="0">
              <a:solidFill>
                <a:srgbClr val="C6531A"/>
              </a:solidFill>
              <a:latin typeface="Helvetica" charset="0"/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" y="3213715"/>
            <a:ext cx="6134663" cy="34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ru-RU" sz="3200" dirty="0" smtClean="0">
                <a:solidFill>
                  <a:schemeClr val="bg1"/>
                </a:solidFill>
              </a:rPr>
              <a:t>I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Helvetica" charset="0"/>
                <a:ea typeface="ＭＳ Ｐゴシック" pitchFamily="34" charset="-128"/>
              </a:rPr>
              <a:t>Структура презентации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896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1. Оценка уровня и потенциала развития рынка </a:t>
            </a:r>
            <a:r>
              <a:rPr lang="ru-RU" b="1" dirty="0" err="1" smtClean="0">
                <a:solidFill>
                  <a:srgbClr val="C00000"/>
                </a:solidFill>
              </a:rPr>
              <a:t>криптовалют</a:t>
            </a:r>
            <a:r>
              <a:rPr lang="ru-RU" b="1" dirty="0" smtClean="0">
                <a:solidFill>
                  <a:srgbClr val="C00000"/>
                </a:solidFill>
              </a:rPr>
              <a:t> в качестве сегмента финансового рынка в Беларуси и в других странах.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</a:t>
            </a:r>
            <a:r>
              <a:rPr lang="ru-RU" b="1" dirty="0" smtClean="0">
                <a:solidFill>
                  <a:srgbClr val="C00000"/>
                </a:solidFill>
              </a:rPr>
              <a:t>Опыт </a:t>
            </a:r>
            <a:r>
              <a:rPr lang="ru-RU" b="1" dirty="0" smtClean="0">
                <a:solidFill>
                  <a:srgbClr val="C00000"/>
                </a:solidFill>
              </a:rPr>
              <a:t>иностранных государств по регулированию криптовалют (в том числе функции центральных банков в данной сфере).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. Содержание мер, принимаемых для обеспечения прозрачности деятельности и финансовой устойчивости </a:t>
            </a:r>
            <a:r>
              <a:rPr lang="ru-RU" b="1" dirty="0" smtClean="0">
                <a:solidFill>
                  <a:srgbClr val="C00000"/>
                </a:solidFill>
              </a:rPr>
              <a:t>субъектов, </a:t>
            </a:r>
            <a:r>
              <a:rPr lang="ru-RU" b="1" dirty="0">
                <a:solidFill>
                  <a:srgbClr val="C00000"/>
                </a:solidFill>
              </a:rPr>
              <a:t>присутствующих </a:t>
            </a:r>
            <a:r>
              <a:rPr lang="ru-RU" b="1" dirty="0" smtClean="0">
                <a:solidFill>
                  <a:srgbClr val="C00000"/>
                </a:solidFill>
              </a:rPr>
              <a:t>на рынке </a:t>
            </a:r>
            <a:r>
              <a:rPr lang="ru-RU" b="1" dirty="0" smtClean="0">
                <a:solidFill>
                  <a:srgbClr val="C00000"/>
                </a:solidFill>
              </a:rPr>
              <a:t>криптовалют.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Комплекс </a:t>
            </a:r>
            <a:r>
              <a:rPr lang="ru-RU" b="1" dirty="0" smtClean="0">
                <a:solidFill>
                  <a:srgbClr val="C00000"/>
                </a:solidFill>
              </a:rPr>
              <a:t>мер по защите прав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36219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77301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сегодняшний день насчитывается свыше 500 программ,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генерирующих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криптовалюты. В принципе ее может сгенерировать каждый желающий, но нужен мощный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компьютер.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Подавляющее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большинство из них являются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форками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англ. 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fork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–ответвление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) биткоина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Обменный курс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</a:rPr>
              <a:t>Bitcoin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: сегодня 13 апреля 2016 г. за 1 биткоин дают 425 доллара, но еще недавно - в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январе 2014 года за него давали более 1000 долларов.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20" y="3997910"/>
            <a:ext cx="2753557" cy="275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1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99791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 сих пор идут споры: что такое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криптовалюта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вообще и биткоин в частности?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В некоторых странах договорились считать биткоин виртуальной цифровой валютой (США, Сингапур, Япония, Россия), в некоторых – электронными деньгами (Хорватии), в некоторых – активом (Норвегия,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встралия)</a:t>
            </a:r>
            <a:r>
              <a:rPr lang="ru-RU" sz="3200" dirty="0" smtClean="0"/>
              <a:t>. Пока с точки зрения популярности его использования биткоин больше является инвестиционным инструментом, нежели средством для расчетов.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585" y="3997910"/>
            <a:ext cx="2753557" cy="275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" y="4280737"/>
            <a:ext cx="8217347" cy="247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1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85800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Насколько распространено такое явление как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криптовалюты в целом и биткоин в частности в мире?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be-BY" sz="2800" dirty="0" smtClean="0"/>
              <a:t>Рыночная </a:t>
            </a:r>
            <a:r>
              <a:rPr lang="be-BY" sz="2800" dirty="0"/>
              <a:t>капитализация </a:t>
            </a:r>
            <a:r>
              <a:rPr lang="ru-RU" sz="2800" dirty="0"/>
              <a:t>мирового </a:t>
            </a:r>
            <a:r>
              <a:rPr lang="be-BY" sz="2800" dirty="0"/>
              <a:t>рынка криптовалют </a:t>
            </a:r>
            <a:r>
              <a:rPr lang="ru-RU" sz="2800" dirty="0"/>
              <a:t>в пересчете на фиатную валюту в </a:t>
            </a:r>
            <a:r>
              <a:rPr lang="ru-RU" sz="2800" dirty="0" smtClean="0"/>
              <a:t>2015 году </a:t>
            </a:r>
            <a:r>
              <a:rPr lang="ru-RU" sz="2800" dirty="0"/>
              <a:t>составляла</a:t>
            </a:r>
            <a:r>
              <a:rPr lang="be-BY" sz="2800" dirty="0"/>
              <a:t> 4,</a:t>
            </a:r>
            <a:r>
              <a:rPr lang="ru-RU" sz="2800" dirty="0"/>
              <a:t>4</a:t>
            </a:r>
            <a:r>
              <a:rPr lang="be-BY" sz="2800" dirty="0"/>
              <a:t> млрд. </a:t>
            </a:r>
            <a:r>
              <a:rPr lang="en-US" sz="2800" dirty="0"/>
              <a:t>USD </a:t>
            </a:r>
            <a:r>
              <a:rPr lang="be-BY" sz="2800" dirty="0"/>
              <a:t>(</a:t>
            </a:r>
            <a:r>
              <a:rPr lang="ru-RU" sz="2800" dirty="0"/>
              <a:t>или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0,006</a:t>
            </a:r>
            <a:r>
              <a:rPr lang="be-BY" sz="2800" dirty="0">
                <a:solidFill>
                  <a:schemeClr val="accent2">
                    <a:lumMod val="75000"/>
                  </a:schemeClr>
                </a:solidFill>
              </a:rPr>
              <a:t>% к мировому ВВП</a:t>
            </a:r>
            <a:r>
              <a:rPr lang="be-BY" sz="2800" dirty="0"/>
              <a:t>). </a:t>
            </a:r>
            <a:r>
              <a:rPr lang="ru-RU" sz="2800" dirty="0"/>
              <a:t>Д</a:t>
            </a:r>
            <a:r>
              <a:rPr lang="be-BY" sz="2800" dirty="0"/>
              <a:t>оля биткоина составляет 90,2%</a:t>
            </a:r>
            <a:r>
              <a:rPr lang="ru-RU" sz="2800" dirty="0"/>
              <a:t>.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Оборот биткоин</a:t>
            </a:r>
            <a:r>
              <a:rPr lang="be-BY" sz="2800" dirty="0"/>
              <a:t>а</a:t>
            </a:r>
            <a:r>
              <a:rPr lang="ru-RU" sz="2800" dirty="0"/>
              <a:t> в мире в пересчете на фиатную валюту составляет 71,4  млрд. </a:t>
            </a:r>
            <a:r>
              <a:rPr lang="en-US" sz="2800" dirty="0"/>
              <a:t>USD </a:t>
            </a:r>
            <a:r>
              <a:rPr lang="ru-RU" sz="2800" dirty="0"/>
              <a:t>(или 0,1% к мировому ВВП). С позиции мировой финансовой системы это практически незаметная (незначимая) величина.  Для сравнения емкость мирового рынка </a:t>
            </a:r>
            <a:r>
              <a:rPr lang="ru-RU" sz="2800" dirty="0" err="1"/>
              <a:t>Forex</a:t>
            </a:r>
            <a:r>
              <a:rPr lang="ru-RU" sz="2800" dirty="0"/>
              <a:t> в день составляет примерно 4 трлн. </a:t>
            </a:r>
            <a:r>
              <a:rPr lang="en-US" sz="2800" dirty="0"/>
              <a:t>USD</a:t>
            </a:r>
            <a:r>
              <a:rPr lang="ru-RU" sz="2800" dirty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Это </a:t>
            </a:r>
            <a:r>
              <a:rPr lang="ru-RU" sz="2800" dirty="0"/>
              <a:t>заставляет часть экспертов считать биткоин временным явлением, а шум, поднятый вокруг нее – информационным мемом. Однако другая часть экспертов с этим не </a:t>
            </a:r>
            <a:r>
              <a:rPr lang="ru-RU" sz="2800" dirty="0" smtClean="0"/>
              <a:t>согласна.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Кто же прав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 Способен ли биткоин в будущем стать альтернативой национальным деньгам?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Источник: </a:t>
            </a:r>
            <a:r>
              <a:rPr lang="be-BY" sz="1800" dirty="0" smtClean="0">
                <a:hlinkClick r:id="rId2"/>
              </a:rPr>
              <a:t>http</a:t>
            </a:r>
            <a:r>
              <a:rPr lang="be-BY" sz="1800" dirty="0">
                <a:hlinkClick r:id="rId2"/>
              </a:rPr>
              <a:t>://shkolazhizni.ru/money/articles/74279/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be-BY" sz="1800" dirty="0"/>
              <a:t>https://ru.wikipedia.org/wiki/Криптовалюта</a:t>
            </a:r>
            <a:endParaRPr lang="ru-RU" sz="1800" dirty="0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1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54" y="5894773"/>
            <a:ext cx="11179748" cy="7470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Рис. 1. Крупнейшие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крипто-биржи (тыс.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биткоинов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591349"/>
              </p:ext>
            </p:extLst>
          </p:nvPr>
        </p:nvGraphicFramePr>
        <p:xfrm>
          <a:off x="876871" y="134710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1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3682" y="-1"/>
            <a:ext cx="11588318" cy="8877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Самые большие обороты криптовалют фиксируются сейчас в Китае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Helvetica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29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  Как в отдельных странах органы власти относятся к эмиссии и хождению криптовалют, в том числе биткоина?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Страны разделились.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/>
              <a:t>1. </a:t>
            </a:r>
            <a:r>
              <a:rPr lang="ru-RU" sz="2800" dirty="0" smtClean="0"/>
              <a:t>В </a:t>
            </a:r>
            <a:r>
              <a:rPr lang="ru-RU" sz="2800" dirty="0"/>
              <a:t>ряде стран содействуют развитию этой сферы (Австралия, Нидерланды, США, Ирландия, Южная Корея, и др.)</a:t>
            </a:r>
            <a:br>
              <a:rPr lang="ru-RU" sz="2800" dirty="0"/>
            </a:br>
            <a:r>
              <a:rPr lang="ru-RU" sz="2800" dirty="0" smtClean="0"/>
              <a:t>2. Есть </a:t>
            </a:r>
            <a:r>
              <a:rPr lang="ru-RU" sz="2800" dirty="0"/>
              <a:t>страны, которые запретили (Россия, Кыргызстан, Боливия, Эквадор, Индонезия).</a:t>
            </a:r>
            <a:br>
              <a:rPr lang="ru-RU" sz="2800" dirty="0"/>
            </a:br>
            <a:r>
              <a:rPr lang="ru-RU" sz="2800" dirty="0" smtClean="0"/>
              <a:t>3. </a:t>
            </a:r>
            <a:r>
              <a:rPr lang="be-BY" sz="2800" dirty="0" smtClean="0"/>
              <a:t>Отдельные </a:t>
            </a:r>
            <a:r>
              <a:rPr lang="be-BY" sz="2800" dirty="0"/>
              <a:t>страны (например, Таиланд, Китай) первоначально запретили использование биткоинов и других криптовалют, но затем передумали и разрешили. В Китае запрет на биткойн </a:t>
            </a:r>
            <a:r>
              <a:rPr lang="ru-RU" sz="2800" dirty="0"/>
              <a:t>касается только</a:t>
            </a:r>
            <a:r>
              <a:rPr lang="be-BY" sz="2800" dirty="0"/>
              <a:t> банков</a:t>
            </a:r>
            <a:r>
              <a:rPr lang="be-BY" sz="2800" dirty="0" smtClean="0"/>
              <a:t>.</a:t>
            </a:r>
            <a:br>
              <a:rPr lang="be-BY" sz="2800" dirty="0" smtClean="0"/>
            </a:br>
            <a:r>
              <a:rPr lang="be-BY" sz="2800" dirty="0" smtClean="0"/>
              <a:t>4. В </a:t>
            </a:r>
            <a:r>
              <a:rPr lang="be-BY" sz="2800" dirty="0"/>
              <a:t>ряде стран, например, во Франции, Индии, </a:t>
            </a:r>
            <a:r>
              <a:rPr lang="ru-RU" sz="2800" dirty="0"/>
              <a:t>Украине, </a:t>
            </a:r>
            <a:r>
              <a:rPr lang="be-BY" sz="2800" dirty="0"/>
              <a:t>Беларуси, </a:t>
            </a:r>
            <a:r>
              <a:rPr lang="ru-RU" sz="2800" dirty="0"/>
              <a:t>и др., </a:t>
            </a:r>
            <a:r>
              <a:rPr lang="be-BY" sz="2800" dirty="0"/>
              <a:t>пока не было официального решения о регулировании и правовом статусе битко</a:t>
            </a:r>
            <a:r>
              <a:rPr lang="ru-RU" sz="2800" dirty="0"/>
              <a:t>и</a:t>
            </a:r>
            <a:r>
              <a:rPr lang="be-BY" sz="2800" dirty="0"/>
              <a:t>на, однако регуляторы сделали заявления о том, что они пытаются выработать позицию в отношении </a:t>
            </a:r>
            <a:r>
              <a:rPr lang="be-BY" sz="2800" dirty="0" smtClean="0"/>
              <a:t>криптовалют. </a:t>
            </a:r>
            <a:br>
              <a:rPr lang="be-BY" sz="2800" dirty="0" smtClean="0"/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6898" y="115888"/>
            <a:ext cx="522654" cy="5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ru-RU" altLang="ru-RU" sz="3200" dirty="0" smtClean="0">
                <a:solidFill>
                  <a:schemeClr val="bg1"/>
                </a:solidFill>
              </a:rPr>
              <a:t>2</a:t>
            </a:r>
            <a:endParaRPr lang="en-US" alt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1041</Words>
  <Application>Microsoft Office PowerPoint</Application>
  <PresentationFormat>Произвольный</PresentationFormat>
  <Paragraphs>66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Криптовалюты и крипто-деривативы как новые сегменты финансового рынка</vt:lpstr>
      <vt:lpstr>Введение (Introduction)</vt:lpstr>
      <vt:lpstr>Введение (Introduction)</vt:lpstr>
      <vt:lpstr>Структура презентации</vt:lpstr>
      <vt:lpstr>     На сегодняшний день насчитывается свыше 500 программ, генерирующих криптовалюты. В принципе ее может сгенерировать каждый желающий, но нужен мощный  компьютер. Подавляющее большинство из них являются форками (англ. fork –ответвление) биткоина. Обменный курс Bitcoin: сегодня 13 апреля 2016 г. за 1 биткоин дают 425 доллара, но еще недавно - в январе 2014 года за него давали более 1000 долларов.</vt:lpstr>
      <vt:lpstr>     До сих пор идут споры: что такое криптовалюта        вообще и биткоин в частности? В некоторых странах договорились считать биткоин виртуальной цифровой валютой (США, Сингапур, Япония, Россия), в некоторых – электронными деньгами (Хорватии), в некоторых – активом (Норвегия, Австралия). Пока с точки зрения популярности его использования биткоин больше является инвестиционным инструментом, нежели средством для расчетов.</vt:lpstr>
      <vt:lpstr>     Насколько распространено такое явление как       криптовалюты в целом и биткоин в частности в мире?  Рыночная капитализация мирового рынка криптовалют в пересчете на фиатную валюту в 2015 году составляла 4,4 млрд. USD (или 0,006% к мировому ВВП). Доля биткоина составляет 90,2%.  Оборот биткоина в мире в пересчете на фиатную валюту составляет 71,4  млрд. USD (или 0,1% к мировому ВВП). С позиции мировой финансовой системы это практически незаметная (незначимая) величина.  Для сравнения емкость мирового рынка Forex в день составляет примерно 4 трлн. USD.  Это заставляет часть экспертов считать биткоин временным явлением, а шум, поднятый вокруг нее – информационным мемом. Однако другая часть экспертов с этим не согласна. Кто же прав? Способен ли биткоин в будущем стать альтернативой национальным деньгам?  Источник: http://shkolazhizni.ru/money/articles/74279/ https://ru.wikipedia.org/wiki/Криптовалюта</vt:lpstr>
      <vt:lpstr>Рис. 1. Крупнейшие крипто-биржи (тыс. биткоинов)</vt:lpstr>
      <vt:lpstr>       Как в отдельных странах органы власти относятся к эмиссии и хождению криптовалют, в том числе биткоина?  Страны разделились. 1. В ряде стран содействуют развитию этой сферы (Австралия, Нидерланды, США, Ирландия, Южная Корея, и др.) 2. Есть страны, которые запретили (Россия, Кыргызстан, Боливия, Эквадор, Индонезия). 3. Отдельные страны (например, Таиланд, Китай) первоначально запретили использование биткоинов и других криптовалют, но затем передумали и разрешили. В Китае запрет на биткойн касается только банков. 4. В ряде стран, например, во Франции, Индии, Украине, Беларуси, и др., пока не было официального решения о регулировании и правовом статусе биткоина, однако регуляторы сделали заявления о том, что они пытаются выработать позицию в отношении криптовалют.  </vt:lpstr>
      <vt:lpstr>По каким индикаторам можно оценить уровень развития криптовалютного рынка в той или иной стране?  Нами были выбраны следующие показатели: 1) количества расчетных биткоин-узлов (криптобирж); 2) доля стартапов к общему числу стартапов в мире; 3) доля страны в мировом рынке биткоин или всех криптовалют;  4) оборот криптовалют в процентах к ВВП.</vt:lpstr>
      <vt:lpstr>Презентация PowerPoint</vt:lpstr>
      <vt:lpstr>Рис. 2. Количество зарегистрированных стартапов в биткоин-индустрии</vt:lpstr>
      <vt:lpstr>Презентация PowerPoint</vt:lpstr>
      <vt:lpstr>Пока ряд стран запрещают или ограничивают использование криптовалют и биткоина, другие страны пытаются захватить лидерство и уйти вперед в этой области. Они видят в криптовалютах новый сегмент финансового рынка, например, крипто-деривативы. Кроме того, они внедряют технологию блокчейна, на которой функционируют криптовалюты, в разные области экономики, начиная от банков и заканчивая электронным правительством. Поэтому они, наоборот, содействуют привлечению инвестиций в развитие соответствующей инфраструктуры и индустрии биткоин.</vt:lpstr>
      <vt:lpstr>Уязвимость криптовалют может быть обусловлена двумя основными аспектами:</vt:lpstr>
      <vt:lpstr>Многих, в том числе Нацбанк Беларуси, беспокоит вопрос: способны ли криптовалюты составить конкуренцию национальным деньгам? Ведь именно в качестве такой альтернативы они замышлялись, по признанию, Накомото.</vt:lpstr>
      <vt:lpstr>Криптовалюты и крипто-деривативы как новые сегменты финансового рынка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Криптовалюты и крипто-деривативы как новые сегменты финансового рынка</dc:title>
  <dc:creator>Asus</dc:creator>
  <cp:lastModifiedBy>Extensa</cp:lastModifiedBy>
  <cp:revision>22</cp:revision>
  <dcterms:created xsi:type="dcterms:W3CDTF">2016-04-01T15:57:03Z</dcterms:created>
  <dcterms:modified xsi:type="dcterms:W3CDTF">2016-04-13T09:17:07Z</dcterms:modified>
</cp:coreProperties>
</file>